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quada One" charset="1" panose="02000000000000000000"/>
      <p:regular r:id="rId16"/>
    </p:embeddedFont>
    <p:embeddedFont>
      <p:font typeface="Raleway Italics" charset="1" panose="00000000000000000000"/>
      <p:regular r:id="rId17"/>
    </p:embeddedFont>
    <p:embeddedFont>
      <p:font typeface="Raleway" charset="1" panose="00000000000000000000"/>
      <p:regular r:id="rId18"/>
    </p:embeddedFont>
    <p:embeddedFont>
      <p:font typeface="Raleway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jpeg" Type="http://schemas.openxmlformats.org/officeDocument/2006/relationships/image"/><Relationship Id="rId4" Target="../media/VAGhDUaIe9c.mp4" Type="http://schemas.openxmlformats.org/officeDocument/2006/relationships/video"/><Relationship Id="rId5" Target="../media/VAGhDUaIe9c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VAGhDZx1XXc.mp4" Type="http://schemas.openxmlformats.org/officeDocument/2006/relationships/video"/><Relationship Id="rId7" Target="../media/VAGhDZx1XXc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5.jpeg" Type="http://schemas.openxmlformats.org/officeDocument/2006/relationships/image"/><Relationship Id="rId8" Target="../media/VAGhDO294Mc.mp4" Type="http://schemas.openxmlformats.org/officeDocument/2006/relationships/video"/><Relationship Id="rId9" Target="../media/VAGhDO294Mc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3.jpeg" Type="http://schemas.openxmlformats.org/officeDocument/2006/relationships/image"/><Relationship Id="rId6" Target="../media/VAGhDIcarEs.mp4" Type="http://schemas.openxmlformats.org/officeDocument/2006/relationships/video"/><Relationship Id="rId7" Target="../media/VAGhDIcarEs.mp4" Type="http://schemas.microsoft.com/office/2007/relationships/media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VAGhDQFojzo.mp4" Type="http://schemas.openxmlformats.org/officeDocument/2006/relationships/video"/><Relationship Id="rId5" Target="../media/VAGhDQFojz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74" r="0" b="-88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2332" y="-229756"/>
            <a:ext cx="9615668" cy="8087425"/>
            <a:chOff x="0" y="0"/>
            <a:chExt cx="555167" cy="466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167" cy="466933"/>
            </a:xfrm>
            <a:custGeom>
              <a:avLst/>
              <a:gdLst/>
              <a:ahLst/>
              <a:cxnLst/>
              <a:rect r="r" b="b" t="t" l="l"/>
              <a:pathLst>
                <a:path h="466933" w="555167">
                  <a:moveTo>
                    <a:pt x="203200" y="0"/>
                  </a:moveTo>
                  <a:lnTo>
                    <a:pt x="555167" y="0"/>
                  </a:lnTo>
                  <a:lnTo>
                    <a:pt x="35196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51967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54601" y="3575832"/>
            <a:ext cx="14048819" cy="2075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1"/>
              </a:lnSpc>
              <a:spcBef>
                <a:spcPct val="0"/>
              </a:spcBef>
            </a:pPr>
            <a:r>
              <a:rPr lang="en-US" sz="12065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NEUMATIC LEVITATOR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53834" y="3813957"/>
            <a:ext cx="732496" cy="323382"/>
            <a:chOff x="0" y="0"/>
            <a:chExt cx="976661" cy="4311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>
            <a:off x="3375536" y="3980411"/>
            <a:ext cx="664102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0" y="8635725"/>
            <a:ext cx="8754118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11709" y="5221305"/>
            <a:ext cx="1998550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7930F"/>
                </a:solidFill>
                <a:latin typeface="Squada One"/>
                <a:ea typeface="Squada One"/>
                <a:cs typeface="Squada One"/>
                <a:sym typeface="Squada One"/>
              </a:rPr>
              <a:t>CONTROL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967" y="6451145"/>
            <a:ext cx="591606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Sebastian Jaramillo Verdugo</a:t>
            </a: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</a:t>
            </a:r>
          </a:p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Rosemberth Steeven Preciga Puentes</a:t>
            </a:r>
          </a:p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Jorge Santiago Camargo Guerrero</a:t>
            </a:r>
          </a:p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Gabriel Felipe Ostos Iguavita 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13682" y="-47625"/>
            <a:ext cx="19761022" cy="9425545"/>
            <a:chOff x="0" y="0"/>
            <a:chExt cx="978944" cy="466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8944" cy="466933"/>
            </a:xfrm>
            <a:custGeom>
              <a:avLst/>
              <a:gdLst/>
              <a:ahLst/>
              <a:cxnLst/>
              <a:rect r="r" b="b" t="t" l="l"/>
              <a:pathLst>
                <a:path h="466933" w="978944">
                  <a:moveTo>
                    <a:pt x="203200" y="0"/>
                  </a:moveTo>
                  <a:lnTo>
                    <a:pt x="978944" y="0"/>
                  </a:lnTo>
                  <a:lnTo>
                    <a:pt x="775744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775744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16345" y="1110916"/>
            <a:ext cx="14511848" cy="300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94"/>
              </a:lnSpc>
              <a:spcBef>
                <a:spcPct val="0"/>
              </a:spcBef>
            </a:pPr>
            <a:r>
              <a:rPr lang="en-US" sz="175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62377" y="1435443"/>
            <a:ext cx="732496" cy="323382"/>
            <a:chOff x="0" y="0"/>
            <a:chExt cx="976661" cy="4311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>
            <a:off x="5184080" y="1601897"/>
            <a:ext cx="664102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4026816" y="4527028"/>
            <a:ext cx="256852" cy="256852"/>
          </a:xfrm>
          <a:custGeom>
            <a:avLst/>
            <a:gdLst/>
            <a:ahLst/>
            <a:cxnLst/>
            <a:rect r="r" b="b" t="t" l="l"/>
            <a:pathLst>
              <a:path h="256852" w="256852">
                <a:moveTo>
                  <a:pt x="0" y="0"/>
                </a:moveTo>
                <a:lnTo>
                  <a:pt x="256852" y="0"/>
                </a:lnTo>
                <a:lnTo>
                  <a:pt x="256852" y="256853"/>
                </a:lnTo>
                <a:lnTo>
                  <a:pt x="0" y="256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102507" y="4518298"/>
            <a:ext cx="256852" cy="254050"/>
          </a:xfrm>
          <a:custGeom>
            <a:avLst/>
            <a:gdLst/>
            <a:ahLst/>
            <a:cxnLst/>
            <a:rect r="r" b="b" t="t" l="l"/>
            <a:pathLst>
              <a:path h="254050" w="256852">
                <a:moveTo>
                  <a:pt x="0" y="0"/>
                </a:moveTo>
                <a:lnTo>
                  <a:pt x="256852" y="0"/>
                </a:lnTo>
                <a:lnTo>
                  <a:pt x="256852" y="254051"/>
                </a:lnTo>
                <a:lnTo>
                  <a:pt x="0" y="254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26539" y="4536721"/>
            <a:ext cx="256852" cy="256852"/>
          </a:xfrm>
          <a:custGeom>
            <a:avLst/>
            <a:gdLst/>
            <a:ahLst/>
            <a:cxnLst/>
            <a:rect r="r" b="b" t="t" l="l"/>
            <a:pathLst>
              <a:path h="256852" w="256852">
                <a:moveTo>
                  <a:pt x="0" y="0"/>
                </a:moveTo>
                <a:lnTo>
                  <a:pt x="256852" y="0"/>
                </a:lnTo>
                <a:lnTo>
                  <a:pt x="256852" y="256853"/>
                </a:lnTo>
                <a:lnTo>
                  <a:pt x="0" y="256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008833" y="4799470"/>
            <a:ext cx="2708393" cy="650944"/>
            <a:chOff x="0" y="0"/>
            <a:chExt cx="1921912" cy="4619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21912" cy="461919"/>
            </a:xfrm>
            <a:custGeom>
              <a:avLst/>
              <a:gdLst/>
              <a:ahLst/>
              <a:cxnLst/>
              <a:rect r="r" b="b" t="t" l="l"/>
              <a:pathLst>
                <a:path h="461919" w="1921912">
                  <a:moveTo>
                    <a:pt x="203200" y="0"/>
                  </a:moveTo>
                  <a:lnTo>
                    <a:pt x="1921912" y="0"/>
                  </a:lnTo>
                  <a:lnTo>
                    <a:pt x="1718712" y="461919"/>
                  </a:lnTo>
                  <a:lnTo>
                    <a:pt x="0" y="461919"/>
                  </a:lnTo>
                  <a:lnTo>
                    <a:pt x="203200" y="0"/>
                  </a:lnTo>
                  <a:close/>
                </a:path>
              </a:pathLst>
            </a:custGeom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1718712" cy="50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93857" y="4799470"/>
            <a:ext cx="915843" cy="487203"/>
            <a:chOff x="0" y="0"/>
            <a:chExt cx="877741" cy="4669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7741" cy="466933"/>
            </a:xfrm>
            <a:custGeom>
              <a:avLst/>
              <a:gdLst/>
              <a:ahLst/>
              <a:cxnLst/>
              <a:rect r="r" b="b" t="t" l="l"/>
              <a:pathLst>
                <a:path h="466933" w="877741">
                  <a:moveTo>
                    <a:pt x="203200" y="0"/>
                  </a:moveTo>
                  <a:lnTo>
                    <a:pt x="877741" y="0"/>
                  </a:lnTo>
                  <a:lnTo>
                    <a:pt x="67454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674541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540447" y="4835605"/>
            <a:ext cx="1957801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REFERENCIAS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6130" y="4807030"/>
            <a:ext cx="922545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073470" y="5723971"/>
            <a:ext cx="1472641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K.J. Åström y T. Hägglund. Advanced PID Control. ISA-The Instrumentation, </a:t>
            </a: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Systems, y Automation Society, 2006. ISBN: 9781556179426. URL: https://books.google.com.co/books?id=XcseAQAAIAAJ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51779" y="6597096"/>
            <a:ext cx="1472641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Karl Johan Åström y Richard M. Murray. Feedback Systems: An Introduction </a:t>
            </a: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Scientists and Engineers. 2.a edición. Princeton University Press, 2021. ISBN:978-0-691-19398-4. URL: http://press.princeton.edu/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37408" y="7470221"/>
            <a:ext cx="1472641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 Tutorials for MATLAB y University of Michigan Simulink. Aircraft </a:t>
            </a: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Pitch: System Modeling.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37408" y="7952821"/>
            <a:ext cx="1472641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L. Bermeo Clavijo, “Levitador neumático: Modelo matemático y método ‘pragmático’ de identificación,”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15057"/>
            <a:ext cx="10660557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TRANSFER FUNCTION</a:t>
            </a:r>
          </a:p>
          <a:p>
            <a:pPr algn="l">
              <a:lnSpc>
                <a:spcPts val="11760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2056656" y="4219739"/>
            <a:ext cx="4392400" cy="1358748"/>
            <a:chOff x="0" y="0"/>
            <a:chExt cx="3116906" cy="9641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6906" cy="964186"/>
            </a:xfrm>
            <a:custGeom>
              <a:avLst/>
              <a:gdLst/>
              <a:ahLst/>
              <a:cxnLst/>
              <a:rect r="r" b="b" t="t" l="l"/>
              <a:pathLst>
                <a:path h="964186" w="3116906">
                  <a:moveTo>
                    <a:pt x="203200" y="0"/>
                  </a:moveTo>
                  <a:lnTo>
                    <a:pt x="3116906" y="0"/>
                  </a:lnTo>
                  <a:lnTo>
                    <a:pt x="2913706" y="964186"/>
                  </a:lnTo>
                  <a:lnTo>
                    <a:pt x="0" y="964186"/>
                  </a:lnTo>
                  <a:lnTo>
                    <a:pt x="203200" y="0"/>
                  </a:lnTo>
                  <a:close/>
                </a:path>
              </a:pathLst>
            </a:custGeom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913706" cy="1002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2929" y="4219739"/>
            <a:ext cx="1644596" cy="874878"/>
            <a:chOff x="0" y="0"/>
            <a:chExt cx="877741" cy="466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7741" cy="466933"/>
            </a:xfrm>
            <a:custGeom>
              <a:avLst/>
              <a:gdLst/>
              <a:ahLst/>
              <a:cxnLst/>
              <a:rect r="r" b="b" t="t" l="l"/>
              <a:pathLst>
                <a:path h="466933" w="877741">
                  <a:moveTo>
                    <a:pt x="203200" y="0"/>
                  </a:moveTo>
                  <a:lnTo>
                    <a:pt x="877741" y="0"/>
                  </a:lnTo>
                  <a:lnTo>
                    <a:pt x="67454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74541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1729434"/>
            <a:ext cx="732496" cy="323382"/>
            <a:chOff x="0" y="0"/>
            <a:chExt cx="976661" cy="43117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20" id="20"/>
          <p:cNvSpPr/>
          <p:nvPr/>
        </p:nvSpPr>
        <p:spPr>
          <a:xfrm>
            <a:off x="1850402" y="1895887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7812035" y="5094617"/>
            <a:ext cx="8877060" cy="2174880"/>
          </a:xfrm>
          <a:custGeom>
            <a:avLst/>
            <a:gdLst/>
            <a:ahLst/>
            <a:cxnLst/>
            <a:rect r="r" b="b" t="t" l="l"/>
            <a:pathLst>
              <a:path h="2174880" w="8877060">
                <a:moveTo>
                  <a:pt x="0" y="0"/>
                </a:moveTo>
                <a:lnTo>
                  <a:pt x="8877060" y="0"/>
                </a:lnTo>
                <a:lnTo>
                  <a:pt x="8877060" y="2174880"/>
                </a:lnTo>
                <a:lnTo>
                  <a:pt x="0" y="217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2723535" y="4165611"/>
            <a:ext cx="3048247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ALTERNATIVE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82309" y="5870547"/>
            <a:ext cx="4130699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model is easier to identify and captures the dynamics of the system in a more general way. The controller was developed based on this model.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73954" y="4227299"/>
            <a:ext cx="922545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6970" y="1419062"/>
            <a:ext cx="834473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CRUDE ESTIMATION</a:t>
            </a:r>
          </a:p>
          <a:p>
            <a:pPr algn="l">
              <a:lnSpc>
                <a:spcPts val="11760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494926" y="4487709"/>
            <a:ext cx="4392400" cy="1163731"/>
            <a:chOff x="0" y="0"/>
            <a:chExt cx="3116906" cy="825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16906" cy="825799"/>
            </a:xfrm>
            <a:custGeom>
              <a:avLst/>
              <a:gdLst/>
              <a:ahLst/>
              <a:cxnLst/>
              <a:rect r="r" b="b" t="t" l="l"/>
              <a:pathLst>
                <a:path h="825799" w="3116906">
                  <a:moveTo>
                    <a:pt x="203200" y="0"/>
                  </a:moveTo>
                  <a:lnTo>
                    <a:pt x="3116906" y="0"/>
                  </a:lnTo>
                  <a:lnTo>
                    <a:pt x="2913706" y="825799"/>
                  </a:lnTo>
                  <a:lnTo>
                    <a:pt x="0" y="825799"/>
                  </a:lnTo>
                  <a:lnTo>
                    <a:pt x="203200" y="0"/>
                  </a:lnTo>
                  <a:close/>
                </a:path>
              </a:pathLst>
            </a:custGeom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2913706" cy="86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51198" y="4487709"/>
            <a:ext cx="1644596" cy="874878"/>
            <a:chOff x="0" y="0"/>
            <a:chExt cx="877741" cy="466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7741" cy="466933"/>
            </a:xfrm>
            <a:custGeom>
              <a:avLst/>
              <a:gdLst/>
              <a:ahLst/>
              <a:cxnLst/>
              <a:rect r="r" b="b" t="t" l="l"/>
              <a:pathLst>
                <a:path h="466933" w="877741">
                  <a:moveTo>
                    <a:pt x="203200" y="0"/>
                  </a:moveTo>
                  <a:lnTo>
                    <a:pt x="877741" y="0"/>
                  </a:lnTo>
                  <a:lnTo>
                    <a:pt x="67454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74541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66970" y="1333438"/>
            <a:ext cx="732496" cy="323382"/>
            <a:chOff x="0" y="0"/>
            <a:chExt cx="976661" cy="43117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20" id="20"/>
          <p:cNvSpPr/>
          <p:nvPr/>
        </p:nvSpPr>
        <p:spPr>
          <a:xfrm>
            <a:off x="3288672" y="1499892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657" r="0" b="657"/>
          <a:stretch>
            <a:fillRect/>
          </a:stretch>
        </p:blipFill>
        <p:spPr>
          <a:xfrm flipH="false" flipV="false" rot="0">
            <a:off x="10806999" y="1068714"/>
            <a:ext cx="4690872" cy="8229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466970" y="2876020"/>
            <a:ext cx="65817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Estimación de Ueq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61804" y="4533370"/>
            <a:ext cx="3462658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SYSTEM LEVITATION EQUILIBRIUM VOLTAGE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661758" y="5952460"/>
            <a:ext cx="5387011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Voltage value that s</a:t>
            </a: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lowly raises</a:t>
            </a:r>
          </a:p>
          <a:p>
            <a:pPr algn="l">
              <a:lnSpc>
                <a:spcPts val="3079"/>
              </a:lnSpc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levitating object.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</a:t>
            </a: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 found using the voltsToFan(volts) function with</a:t>
            </a:r>
          </a:p>
          <a:p>
            <a:pPr algn="l">
              <a:lnSpc>
                <a:spcPts val="3079"/>
              </a:lnSpc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fixed voltage value.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712224" y="4495270"/>
            <a:ext cx="922545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530" y="2425583"/>
            <a:ext cx="987135" cy="987135"/>
          </a:xfrm>
          <a:custGeom>
            <a:avLst/>
            <a:gdLst/>
            <a:ahLst/>
            <a:cxnLst/>
            <a:rect r="r" b="b" t="t" l="l"/>
            <a:pathLst>
              <a:path h="987135" w="987135">
                <a:moveTo>
                  <a:pt x="0" y="0"/>
                </a:moveTo>
                <a:lnTo>
                  <a:pt x="987135" y="0"/>
                </a:lnTo>
                <a:lnTo>
                  <a:pt x="987135" y="987135"/>
                </a:lnTo>
                <a:lnTo>
                  <a:pt x="0" y="98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8624">
            <a:off x="16050540" y="3465731"/>
            <a:ext cx="1364960" cy="1364960"/>
          </a:xfrm>
          <a:custGeom>
            <a:avLst/>
            <a:gdLst/>
            <a:ahLst/>
            <a:cxnLst/>
            <a:rect r="r" b="b" t="t" l="l"/>
            <a:pathLst>
              <a:path h="1364960" w="1364960">
                <a:moveTo>
                  <a:pt x="0" y="0"/>
                </a:moveTo>
                <a:lnTo>
                  <a:pt x="1364960" y="0"/>
                </a:lnTo>
                <a:lnTo>
                  <a:pt x="1364960" y="1364960"/>
                </a:lnTo>
                <a:lnTo>
                  <a:pt x="0" y="1364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16429" y="2046550"/>
            <a:ext cx="5793280" cy="259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CLOSED-LOOP ESTIMATION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99131" y="6191819"/>
            <a:ext cx="4392400" cy="650944"/>
            <a:chOff x="0" y="0"/>
            <a:chExt cx="3116906" cy="4619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16906" cy="461919"/>
            </a:xfrm>
            <a:custGeom>
              <a:avLst/>
              <a:gdLst/>
              <a:ahLst/>
              <a:cxnLst/>
              <a:rect r="r" b="b" t="t" l="l"/>
              <a:pathLst>
                <a:path h="461919" w="3116906">
                  <a:moveTo>
                    <a:pt x="203200" y="0"/>
                  </a:moveTo>
                  <a:lnTo>
                    <a:pt x="3116906" y="0"/>
                  </a:lnTo>
                  <a:lnTo>
                    <a:pt x="2913706" y="461919"/>
                  </a:lnTo>
                  <a:lnTo>
                    <a:pt x="0" y="461919"/>
                  </a:lnTo>
                  <a:lnTo>
                    <a:pt x="203200" y="0"/>
                  </a:lnTo>
                  <a:close/>
                </a:path>
              </a:pathLst>
            </a:custGeom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2913706" cy="500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84156" y="6191819"/>
            <a:ext cx="915843" cy="487203"/>
            <a:chOff x="0" y="0"/>
            <a:chExt cx="877741" cy="466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7741" cy="466933"/>
            </a:xfrm>
            <a:custGeom>
              <a:avLst/>
              <a:gdLst/>
              <a:ahLst/>
              <a:cxnLst/>
              <a:rect r="r" b="b" t="t" l="l"/>
              <a:pathLst>
                <a:path h="466933" w="877741">
                  <a:moveTo>
                    <a:pt x="203200" y="0"/>
                  </a:moveTo>
                  <a:lnTo>
                    <a:pt x="877741" y="0"/>
                  </a:lnTo>
                  <a:lnTo>
                    <a:pt x="67454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74541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16429" y="1951401"/>
            <a:ext cx="732496" cy="323382"/>
            <a:chOff x="0" y="0"/>
            <a:chExt cx="976661" cy="43117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22" id="22"/>
          <p:cNvSpPr/>
          <p:nvPr/>
        </p:nvSpPr>
        <p:spPr>
          <a:xfrm>
            <a:off x="3738131" y="21178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657" r="0" b="657"/>
          <a:stretch>
            <a:fillRect/>
          </a:stretch>
        </p:blipFill>
        <p:spPr>
          <a:xfrm flipH="false" flipV="false" rot="0">
            <a:off x="9518549" y="1038750"/>
            <a:ext cx="4690872" cy="8229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916429" y="4592259"/>
            <a:ext cx="658179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Exact value of Ueq</a:t>
            </a:r>
          </a:p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230745" y="6227955"/>
            <a:ext cx="3462658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PROPORTIONAL CONTROL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42077" y="6992495"/>
            <a:ext cx="413069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value of kp must be varied until the object stabilizes at a</a:t>
            </a:r>
            <a:r>
              <a:rPr lang="en-US" sz="2199" spc="6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point.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16429" y="6199380"/>
            <a:ext cx="922545" cy="76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6343" y="8973439"/>
            <a:ext cx="985989" cy="985989"/>
          </a:xfrm>
          <a:custGeom>
            <a:avLst/>
            <a:gdLst/>
            <a:ahLst/>
            <a:cxnLst/>
            <a:rect r="r" b="b" t="t" l="l"/>
            <a:pathLst>
              <a:path h="985989" w="985989">
                <a:moveTo>
                  <a:pt x="0" y="0"/>
                </a:moveTo>
                <a:lnTo>
                  <a:pt x="985989" y="0"/>
                </a:lnTo>
                <a:lnTo>
                  <a:pt x="985989" y="985990"/>
                </a:lnTo>
                <a:lnTo>
                  <a:pt x="0" y="985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9522">
            <a:off x="8031645" y="9109476"/>
            <a:ext cx="892027" cy="892027"/>
          </a:xfrm>
          <a:custGeom>
            <a:avLst/>
            <a:gdLst/>
            <a:ahLst/>
            <a:cxnLst/>
            <a:rect r="r" b="b" t="t" l="l"/>
            <a:pathLst>
              <a:path h="892027" w="892027">
                <a:moveTo>
                  <a:pt x="0" y="0"/>
                </a:moveTo>
                <a:lnTo>
                  <a:pt x="892027" y="0"/>
                </a:lnTo>
                <a:lnTo>
                  <a:pt x="892027" y="892027"/>
                </a:lnTo>
                <a:lnTo>
                  <a:pt x="0" y="892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4663" y="6370798"/>
            <a:ext cx="6588614" cy="3072233"/>
            <a:chOff x="0" y="0"/>
            <a:chExt cx="1426911" cy="665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6911" cy="665360"/>
            </a:xfrm>
            <a:custGeom>
              <a:avLst/>
              <a:gdLst/>
              <a:ahLst/>
              <a:cxnLst/>
              <a:rect r="r" b="b" t="t" l="l"/>
              <a:pathLst>
                <a:path h="665360" w="1426911">
                  <a:moveTo>
                    <a:pt x="203200" y="0"/>
                  </a:moveTo>
                  <a:lnTo>
                    <a:pt x="1426911" y="0"/>
                  </a:lnTo>
                  <a:lnTo>
                    <a:pt x="1223711" y="665360"/>
                  </a:lnTo>
                  <a:lnTo>
                    <a:pt x="0" y="665360"/>
                  </a:lnTo>
                  <a:lnTo>
                    <a:pt x="203200" y="0"/>
                  </a:lnTo>
                  <a:close/>
                </a:path>
              </a:pathLst>
            </a:custGeom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1223711" cy="703460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89537">
            <a:off x="16034764" y="206138"/>
            <a:ext cx="2047098" cy="2047098"/>
          </a:xfrm>
          <a:custGeom>
            <a:avLst/>
            <a:gdLst/>
            <a:ahLst/>
            <a:cxnLst/>
            <a:rect r="r" b="b" t="t" l="l"/>
            <a:pathLst>
              <a:path h="2047098" w="2047098">
                <a:moveTo>
                  <a:pt x="0" y="0"/>
                </a:moveTo>
                <a:lnTo>
                  <a:pt x="2047098" y="0"/>
                </a:lnTo>
                <a:lnTo>
                  <a:pt x="2047098" y="2047098"/>
                </a:lnTo>
                <a:lnTo>
                  <a:pt x="0" y="2047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251878"/>
            <a:ext cx="7043457" cy="3556946"/>
          </a:xfrm>
          <a:custGeom>
            <a:avLst/>
            <a:gdLst/>
            <a:ahLst/>
            <a:cxnLst/>
            <a:rect r="r" b="b" t="t" l="l"/>
            <a:pathLst>
              <a:path h="3556946" w="7043457">
                <a:moveTo>
                  <a:pt x="0" y="0"/>
                </a:moveTo>
                <a:lnTo>
                  <a:pt x="7043457" y="0"/>
                </a:lnTo>
                <a:lnTo>
                  <a:pt x="7043457" y="3556945"/>
                </a:lnTo>
                <a:lnTo>
                  <a:pt x="0" y="3556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53399" y="1651108"/>
            <a:ext cx="8027669" cy="4515564"/>
          </a:xfrm>
          <a:custGeom>
            <a:avLst/>
            <a:gdLst/>
            <a:ahLst/>
            <a:cxnLst/>
            <a:rect r="r" b="b" t="t" l="l"/>
            <a:pathLst>
              <a:path h="4515564" w="8027669">
                <a:moveTo>
                  <a:pt x="0" y="0"/>
                </a:moveTo>
                <a:lnTo>
                  <a:pt x="8027670" y="0"/>
                </a:lnTo>
                <a:lnTo>
                  <a:pt x="8027670" y="4515564"/>
                </a:lnTo>
                <a:lnTo>
                  <a:pt x="0" y="4515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92692" y="6884486"/>
            <a:ext cx="4064139" cy="1959042"/>
          </a:xfrm>
          <a:custGeom>
            <a:avLst/>
            <a:gdLst/>
            <a:ahLst/>
            <a:cxnLst/>
            <a:rect r="r" b="b" t="t" l="l"/>
            <a:pathLst>
              <a:path h="1959042" w="4064139">
                <a:moveTo>
                  <a:pt x="0" y="0"/>
                </a:moveTo>
                <a:lnTo>
                  <a:pt x="4064140" y="0"/>
                </a:lnTo>
                <a:lnTo>
                  <a:pt x="4064140" y="1959042"/>
                </a:lnTo>
                <a:lnTo>
                  <a:pt x="0" y="1959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81297" y="6894131"/>
            <a:ext cx="2878003" cy="1949397"/>
          </a:xfrm>
          <a:custGeom>
            <a:avLst/>
            <a:gdLst/>
            <a:ahLst/>
            <a:cxnLst/>
            <a:rect r="r" b="b" t="t" l="l"/>
            <a:pathLst>
              <a:path h="1949397" w="2878003">
                <a:moveTo>
                  <a:pt x="0" y="0"/>
                </a:moveTo>
                <a:lnTo>
                  <a:pt x="2878003" y="0"/>
                </a:lnTo>
                <a:lnTo>
                  <a:pt x="2878003" y="1949397"/>
                </a:lnTo>
                <a:lnTo>
                  <a:pt x="0" y="1949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864444" y="9101141"/>
            <a:ext cx="2902735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Ultimate system gain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372332" y="9033510"/>
            <a:ext cx="3113957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 spc="7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Last system frequency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14138" y="6846506"/>
            <a:ext cx="5049666" cy="205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7"/>
              </a:lnSpc>
            </a:pPr>
            <a:r>
              <a:rPr lang="en-US" sz="1955" spc="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object must p</a:t>
            </a:r>
            <a:r>
              <a:rPr lang="en-US" sz="1955" spc="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erform a programmed oscillation using the hysteresis value and the change in the control signal.</a:t>
            </a:r>
          </a:p>
          <a:p>
            <a:pPr algn="just">
              <a:lnSpc>
                <a:spcPts val="2737"/>
              </a:lnSpc>
            </a:pPr>
            <a:r>
              <a:rPr lang="en-US" sz="1955" spc="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must be a total excursion of about 5 cm around the operating point.</a:t>
            </a:r>
          </a:p>
          <a:p>
            <a:pPr algn="just" marL="0" indent="0" lvl="0">
              <a:lnSpc>
                <a:spcPts val="273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-1059811" y="264815"/>
            <a:ext cx="15043710" cy="22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5"/>
              </a:lnSpc>
            </a:pPr>
            <a:r>
              <a:rPr lang="en-US" sz="8665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ÅSTROM RELAY EXPERIMENT</a:t>
            </a:r>
          </a:p>
          <a:p>
            <a:pPr algn="ctr">
              <a:lnSpc>
                <a:spcPts val="8665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9150" y="1114688"/>
            <a:ext cx="4930981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Éstimación de Ku y ωu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8334" y="7834973"/>
            <a:ext cx="1184277" cy="1184277"/>
          </a:xfrm>
          <a:custGeom>
            <a:avLst/>
            <a:gdLst/>
            <a:ahLst/>
            <a:cxnLst/>
            <a:rect r="r" b="b" t="t" l="l"/>
            <a:pathLst>
              <a:path h="1184277" w="1184277">
                <a:moveTo>
                  <a:pt x="0" y="0"/>
                </a:moveTo>
                <a:lnTo>
                  <a:pt x="1184277" y="0"/>
                </a:lnTo>
                <a:lnTo>
                  <a:pt x="1184277" y="1184277"/>
                </a:lnTo>
                <a:lnTo>
                  <a:pt x="0" y="1184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9522">
            <a:off x="7851866" y="5888308"/>
            <a:ext cx="1032485" cy="1032485"/>
          </a:xfrm>
          <a:custGeom>
            <a:avLst/>
            <a:gdLst/>
            <a:ahLst/>
            <a:cxnLst/>
            <a:rect r="r" b="b" t="t" l="l"/>
            <a:pathLst>
              <a:path h="1032485" w="1032485">
                <a:moveTo>
                  <a:pt x="0" y="0"/>
                </a:moveTo>
                <a:lnTo>
                  <a:pt x="1032485" y="0"/>
                </a:lnTo>
                <a:lnTo>
                  <a:pt x="1032485" y="1032485"/>
                </a:lnTo>
                <a:lnTo>
                  <a:pt x="0" y="1032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9537">
            <a:off x="16034764" y="206138"/>
            <a:ext cx="2047098" cy="2047098"/>
          </a:xfrm>
          <a:custGeom>
            <a:avLst/>
            <a:gdLst/>
            <a:ahLst/>
            <a:cxnLst/>
            <a:rect r="r" b="b" t="t" l="l"/>
            <a:pathLst>
              <a:path h="2047098" w="2047098">
                <a:moveTo>
                  <a:pt x="0" y="0"/>
                </a:moveTo>
                <a:lnTo>
                  <a:pt x="2047098" y="0"/>
                </a:lnTo>
                <a:lnTo>
                  <a:pt x="2047098" y="2047098"/>
                </a:lnTo>
                <a:lnTo>
                  <a:pt x="0" y="2047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657" r="0" b="657"/>
          <a:stretch>
            <a:fillRect/>
          </a:stretch>
        </p:blipFill>
        <p:spPr>
          <a:xfrm flipH="false" flipV="false" rot="0">
            <a:off x="12663678" y="1688094"/>
            <a:ext cx="4690872" cy="822960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801154" y="5863489"/>
            <a:ext cx="6593083" cy="4321217"/>
          </a:xfrm>
          <a:custGeom>
            <a:avLst/>
            <a:gdLst/>
            <a:ahLst/>
            <a:cxnLst/>
            <a:rect r="r" b="b" t="t" l="l"/>
            <a:pathLst>
              <a:path h="4321217" w="6593083">
                <a:moveTo>
                  <a:pt x="0" y="0"/>
                </a:moveTo>
                <a:lnTo>
                  <a:pt x="6593083" y="0"/>
                </a:lnTo>
                <a:lnTo>
                  <a:pt x="6593083" y="4321216"/>
                </a:lnTo>
                <a:lnTo>
                  <a:pt x="0" y="4321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84780" y="1914815"/>
            <a:ext cx="9059521" cy="3721953"/>
          </a:xfrm>
          <a:custGeom>
            <a:avLst/>
            <a:gdLst/>
            <a:ahLst/>
            <a:cxnLst/>
            <a:rect r="r" b="b" t="t" l="l"/>
            <a:pathLst>
              <a:path h="3721953" w="9059521">
                <a:moveTo>
                  <a:pt x="0" y="0"/>
                </a:moveTo>
                <a:lnTo>
                  <a:pt x="9059522" y="0"/>
                </a:lnTo>
                <a:lnTo>
                  <a:pt x="9059522" y="3721953"/>
                </a:lnTo>
                <a:lnTo>
                  <a:pt x="0" y="3721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09170" y="5963717"/>
            <a:ext cx="3359798" cy="148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Ultimate system gain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07491" y="7930941"/>
            <a:ext cx="3740189" cy="148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Last system frequency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-972247" y="264815"/>
            <a:ext cx="14583076" cy="21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ÅSTROM RELAY EXPERIMENT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9150" y="1114688"/>
            <a:ext cx="4930981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9"/>
              </a:lnSpc>
              <a:spcBef>
                <a:spcPct val="0"/>
              </a:spcBef>
            </a:pPr>
            <a:r>
              <a:rPr lang="en-US" b="true" sz="3299" spc="9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Éstimación de Ku y ωu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16874" y="7058772"/>
            <a:ext cx="1888808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ku = 0.07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52473" y="9107596"/>
            <a:ext cx="1898213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wu = 1.33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32496" cy="323382"/>
            <a:chOff x="0" y="0"/>
            <a:chExt cx="976661" cy="4311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>
            <a:off x="1850402" y="11951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349449" y="3050191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51718" y="3901950"/>
            <a:ext cx="2484265" cy="7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070" spc="6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gain</a:t>
            </a:r>
          </a:p>
          <a:p>
            <a:pPr algn="ctr" marL="0" indent="0" lvl="0">
              <a:lnSpc>
                <a:spcPts val="289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89818" y="6219145"/>
            <a:ext cx="2484265" cy="7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070" spc="6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Time constant</a:t>
            </a:r>
          </a:p>
          <a:p>
            <a:pPr algn="ctr" marL="0" indent="0" lvl="0">
              <a:lnSpc>
                <a:spcPts val="289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22957" y="8333476"/>
            <a:ext cx="2484265" cy="7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b="true" sz="2070" spc="6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delay</a:t>
            </a:r>
          </a:p>
          <a:p>
            <a:pPr algn="ctr" marL="0" indent="0" lvl="0">
              <a:lnSpc>
                <a:spcPts val="2898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169522">
            <a:off x="348606" y="3848567"/>
            <a:ext cx="552971" cy="552971"/>
          </a:xfrm>
          <a:custGeom>
            <a:avLst/>
            <a:gdLst/>
            <a:ahLst/>
            <a:cxnLst/>
            <a:rect r="r" b="b" t="t" l="l"/>
            <a:pathLst>
              <a:path h="552971" w="552971">
                <a:moveTo>
                  <a:pt x="0" y="0"/>
                </a:moveTo>
                <a:lnTo>
                  <a:pt x="552971" y="0"/>
                </a:lnTo>
                <a:lnTo>
                  <a:pt x="552971" y="552971"/>
                </a:lnTo>
                <a:lnTo>
                  <a:pt x="0" y="55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69522">
            <a:off x="257956" y="6186216"/>
            <a:ext cx="552971" cy="552971"/>
          </a:xfrm>
          <a:custGeom>
            <a:avLst/>
            <a:gdLst/>
            <a:ahLst/>
            <a:cxnLst/>
            <a:rect r="r" b="b" t="t" l="l"/>
            <a:pathLst>
              <a:path h="552971" w="552971">
                <a:moveTo>
                  <a:pt x="0" y="0"/>
                </a:moveTo>
                <a:lnTo>
                  <a:pt x="552971" y="0"/>
                </a:lnTo>
                <a:lnTo>
                  <a:pt x="552971" y="552971"/>
                </a:lnTo>
                <a:lnTo>
                  <a:pt x="0" y="55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69522">
            <a:off x="398846" y="8270783"/>
            <a:ext cx="552971" cy="552971"/>
          </a:xfrm>
          <a:custGeom>
            <a:avLst/>
            <a:gdLst/>
            <a:ahLst/>
            <a:cxnLst/>
            <a:rect r="r" b="b" t="t" l="l"/>
            <a:pathLst>
              <a:path h="552971" w="552971">
                <a:moveTo>
                  <a:pt x="0" y="0"/>
                </a:moveTo>
                <a:lnTo>
                  <a:pt x="552971" y="0"/>
                </a:lnTo>
                <a:lnTo>
                  <a:pt x="552971" y="552971"/>
                </a:lnTo>
                <a:lnTo>
                  <a:pt x="0" y="55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82664" y="3424941"/>
            <a:ext cx="3282573" cy="1400223"/>
          </a:xfrm>
          <a:custGeom>
            <a:avLst/>
            <a:gdLst/>
            <a:ahLst/>
            <a:cxnLst/>
            <a:rect r="r" b="b" t="t" l="l"/>
            <a:pathLst>
              <a:path h="1400223" w="3282573">
                <a:moveTo>
                  <a:pt x="0" y="0"/>
                </a:moveTo>
                <a:lnTo>
                  <a:pt x="3282573" y="0"/>
                </a:lnTo>
                <a:lnTo>
                  <a:pt x="3282573" y="1400223"/>
                </a:lnTo>
                <a:lnTo>
                  <a:pt x="0" y="1400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947190" y="5732356"/>
            <a:ext cx="3218047" cy="1460691"/>
          </a:xfrm>
          <a:custGeom>
            <a:avLst/>
            <a:gdLst/>
            <a:ahLst/>
            <a:cxnLst/>
            <a:rect r="r" b="b" t="t" l="l"/>
            <a:pathLst>
              <a:path h="1460691" w="3218047">
                <a:moveTo>
                  <a:pt x="0" y="0"/>
                </a:moveTo>
                <a:lnTo>
                  <a:pt x="3218047" y="0"/>
                </a:lnTo>
                <a:lnTo>
                  <a:pt x="3218047" y="1460692"/>
                </a:lnTo>
                <a:lnTo>
                  <a:pt x="0" y="1460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22946" y="8100240"/>
            <a:ext cx="3242291" cy="932159"/>
          </a:xfrm>
          <a:custGeom>
            <a:avLst/>
            <a:gdLst/>
            <a:ahLst/>
            <a:cxnLst/>
            <a:rect r="r" b="b" t="t" l="l"/>
            <a:pathLst>
              <a:path h="932159" w="3242291">
                <a:moveTo>
                  <a:pt x="0" y="0"/>
                </a:moveTo>
                <a:lnTo>
                  <a:pt x="3242291" y="0"/>
                </a:lnTo>
                <a:lnTo>
                  <a:pt x="3242291" y="932158"/>
                </a:lnTo>
                <a:lnTo>
                  <a:pt x="0" y="932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564653" y="1504482"/>
            <a:ext cx="11158693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DETERMINACIÓN DE B, 𝜏, 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2105" y="226929"/>
            <a:ext cx="732496" cy="323382"/>
            <a:chOff x="0" y="0"/>
            <a:chExt cx="976661" cy="4311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>
            <a:off x="2293808" y="393382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40309" y="3275680"/>
            <a:ext cx="3359798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pc="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Gain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550" y="5413388"/>
            <a:ext cx="3359798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pc="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Time constant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550" y="7624209"/>
            <a:ext cx="3359798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pc="83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Dalay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522">
            <a:off x="266381" y="3180518"/>
            <a:ext cx="747855" cy="747855"/>
          </a:xfrm>
          <a:custGeom>
            <a:avLst/>
            <a:gdLst/>
            <a:ahLst/>
            <a:cxnLst/>
            <a:rect r="r" b="b" t="t" l="l"/>
            <a:pathLst>
              <a:path h="747855" w="747855">
                <a:moveTo>
                  <a:pt x="0" y="0"/>
                </a:moveTo>
                <a:lnTo>
                  <a:pt x="747855" y="0"/>
                </a:lnTo>
                <a:lnTo>
                  <a:pt x="747855" y="747855"/>
                </a:lnTo>
                <a:lnTo>
                  <a:pt x="0" y="74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69522">
            <a:off x="167149" y="5429620"/>
            <a:ext cx="747855" cy="747855"/>
          </a:xfrm>
          <a:custGeom>
            <a:avLst/>
            <a:gdLst/>
            <a:ahLst/>
            <a:cxnLst/>
            <a:rect r="r" b="b" t="t" l="l"/>
            <a:pathLst>
              <a:path h="747855" w="747855">
                <a:moveTo>
                  <a:pt x="0" y="0"/>
                </a:moveTo>
                <a:lnTo>
                  <a:pt x="747855" y="0"/>
                </a:lnTo>
                <a:lnTo>
                  <a:pt x="747855" y="747855"/>
                </a:lnTo>
                <a:lnTo>
                  <a:pt x="0" y="74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69522">
            <a:off x="315997" y="7613375"/>
            <a:ext cx="747855" cy="747855"/>
          </a:xfrm>
          <a:custGeom>
            <a:avLst/>
            <a:gdLst/>
            <a:ahLst/>
            <a:cxnLst/>
            <a:rect r="r" b="b" t="t" l="l"/>
            <a:pathLst>
              <a:path h="747855" w="747855">
                <a:moveTo>
                  <a:pt x="0" y="0"/>
                </a:moveTo>
                <a:lnTo>
                  <a:pt x="747856" y="0"/>
                </a:lnTo>
                <a:lnTo>
                  <a:pt x="747856" y="747855"/>
                </a:lnTo>
                <a:lnTo>
                  <a:pt x="0" y="747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657" r="0" b="657"/>
          <a:stretch>
            <a:fillRect/>
          </a:stretch>
        </p:blipFill>
        <p:spPr>
          <a:xfrm flipH="false" flipV="false" rot="0">
            <a:off x="12997046" y="1588354"/>
            <a:ext cx="4690872" cy="8229600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4000107" y="3300436"/>
            <a:ext cx="8675172" cy="5237635"/>
          </a:xfrm>
          <a:custGeom>
            <a:avLst/>
            <a:gdLst/>
            <a:ahLst/>
            <a:cxnLst/>
            <a:rect r="r" b="b" t="t" l="l"/>
            <a:pathLst>
              <a:path h="5237635" w="8675172">
                <a:moveTo>
                  <a:pt x="0" y="0"/>
                </a:moveTo>
                <a:lnTo>
                  <a:pt x="8675172" y="0"/>
                </a:lnTo>
                <a:lnTo>
                  <a:pt x="8675172" y="5237635"/>
                </a:lnTo>
                <a:lnTo>
                  <a:pt x="0" y="52376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00107" y="8556600"/>
            <a:ext cx="8603113" cy="808096"/>
          </a:xfrm>
          <a:custGeom>
            <a:avLst/>
            <a:gdLst/>
            <a:ahLst/>
            <a:cxnLst/>
            <a:rect r="r" b="b" t="t" l="l"/>
            <a:pathLst>
              <a:path h="808096" w="8603113">
                <a:moveTo>
                  <a:pt x="0" y="0"/>
                </a:moveTo>
                <a:lnTo>
                  <a:pt x="8603113" y="0"/>
                </a:lnTo>
                <a:lnTo>
                  <a:pt x="8603113" y="808096"/>
                </a:lnTo>
                <a:lnTo>
                  <a:pt x="0" y="808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38353" y="413648"/>
            <a:ext cx="11158693" cy="21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DETERMINATION OF B, 𝜏, L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82112" y="4278643"/>
            <a:ext cx="1581984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 = 53.3</a:t>
            </a:r>
          </a:p>
        </p:txBody>
      </p:sp>
      <p:sp>
        <p:nvSpPr>
          <p:cNvPr name="TextBox 25" id="25"/>
          <p:cNvSpPr txBox="true"/>
          <p:nvPr/>
        </p:nvSpPr>
        <p:spPr>
          <a:xfrm rot="60000">
            <a:off x="1129189" y="8701034"/>
            <a:ext cx="168932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 = 0.27</a:t>
            </a:r>
          </a:p>
        </p:txBody>
      </p:sp>
      <p:sp>
        <p:nvSpPr>
          <p:cNvPr name="TextBox 26" id="26"/>
          <p:cNvSpPr txBox="true"/>
          <p:nvPr/>
        </p:nvSpPr>
        <p:spPr>
          <a:xfrm rot="60000">
            <a:off x="546507" y="6529577"/>
            <a:ext cx="3049624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tau = 2.00039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2668" y="1417895"/>
            <a:ext cx="15278886" cy="10287000"/>
            <a:chOff x="0" y="0"/>
            <a:chExt cx="693518" cy="466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3518" cy="466933"/>
            </a:xfrm>
            <a:custGeom>
              <a:avLst/>
              <a:gdLst/>
              <a:ahLst/>
              <a:cxnLst/>
              <a:rect r="r" b="b" t="t" l="l"/>
              <a:pathLst>
                <a:path h="466933" w="693518">
                  <a:moveTo>
                    <a:pt x="203200" y="0"/>
                  </a:moveTo>
                  <a:lnTo>
                    <a:pt x="693518" y="0"/>
                  </a:lnTo>
                  <a:lnTo>
                    <a:pt x="490318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490318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27321" y="2426799"/>
            <a:ext cx="5716679" cy="326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RESULTS</a:t>
            </a:r>
          </a:p>
          <a:p>
            <a:pPr algn="l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OBTAINED</a:t>
            </a:r>
          </a:p>
          <a:p>
            <a:pPr algn="l">
              <a:lnSpc>
                <a:spcPts val="84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795650" y="1951017"/>
            <a:ext cx="732496" cy="323382"/>
            <a:chOff x="0" y="0"/>
            <a:chExt cx="976661" cy="4311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>
            <a:off x="4617352" y="2117470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99890" y="984304"/>
            <a:ext cx="4629150" cy="8229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427321" y="4853041"/>
            <a:ext cx="391701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METHOD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27321" y="6618545"/>
            <a:ext cx="391701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27321" y="5497566"/>
            <a:ext cx="5348350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Two-degree-of-freedom PID controller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427321" y="7082095"/>
            <a:ext cx="5089235" cy="17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1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 = 14</a:t>
            </a:r>
          </a:p>
          <a:p>
            <a:pPr algn="l">
              <a:lnSpc>
                <a:spcPts val="4759"/>
              </a:lnSpc>
            </a:pPr>
            <a:r>
              <a:rPr lang="en-US" sz="3399" spc="1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wn = 15</a:t>
            </a:r>
          </a:p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pc="10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 = 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DAHCVwKwZyk</dc:identifier>
  <dcterms:modified xsi:type="dcterms:W3CDTF">2011-08-01T06:04:30Z</dcterms:modified>
  <cp:revision>1</cp:revision>
  <dc:title>Copia de Control Proyecto</dc:title>
</cp:coreProperties>
</file>